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1"/>
  </p:sldMasterIdLst>
  <p:sldIdLst>
    <p:sldId id="256" r:id="rId2"/>
    <p:sldId id="257" r:id="rId3"/>
    <p:sldId id="258" r:id="rId4"/>
    <p:sldId id="259" r:id="rId5"/>
    <p:sldId id="260" r:id="rId6"/>
    <p:sldId id="261" r:id="rId7"/>
    <p:sldId id="262" r:id="rId8"/>
    <p:sldId id="263" r:id="rId9"/>
    <p:sldId id="264" r:id="rId10"/>
    <p:sldId id="275" r:id="rId11"/>
    <p:sldId id="267" r:id="rId12"/>
    <p:sldId id="273" r:id="rId13"/>
    <p:sldId id="268" r:id="rId14"/>
    <p:sldId id="269" r:id="rId15"/>
    <p:sldId id="270" r:id="rId16"/>
    <p:sldId id="271" r:id="rId17"/>
    <p:sldId id="272" r:id="rId18"/>
    <p:sldId id="274" r:id="rId19"/>
    <p:sldId id="265" r:id="rId20"/>
    <p:sldId id="26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53" y="7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12241623-A064-4BED-B073-BA4D61433402}" type="datetime1">
              <a:rPr lang="en-US" smtClean="0"/>
              <a:t>12/2/2025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3519638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408324-A84C-4A45-93B6-78D079CCE772}" type="datetime1">
              <a:rPr lang="en-US" smtClean="0"/>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319956068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C4408324-A84C-4A45-93B6-78D079CCE772}" type="datetime1">
              <a:rPr lang="en-US" smtClean="0"/>
              <a:t>12/2/2025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53727235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C4408324-A84C-4A45-93B6-78D079CCE772}" type="datetime1">
              <a:rPr lang="en-US" smtClean="0"/>
              <a:t>12/2/2025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pPr algn="l"/>
            <a:fld id="{FAEF9944-A4F6-4C59-AEBD-678D6480B8EA}" type="slidenum">
              <a:rPr lang="en-US" smtClean="0"/>
              <a:pPr algn="l"/>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58710432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C4408324-A84C-4A45-93B6-78D079CCE772}" type="datetime1">
              <a:rPr lang="en-US" smtClean="0"/>
              <a:t>12/2/2025</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309691524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4408324-A84C-4A45-93B6-78D079CCE772}" type="datetime1">
              <a:rPr lang="en-US" smtClean="0"/>
              <a:t>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363629311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4408324-A84C-4A45-93B6-78D079CCE772}" type="datetime1">
              <a:rPr lang="en-US" smtClean="0"/>
              <a:t>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329826415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86ED0C-1DA7-41F0-94CF-6218B1FEDFF1}" type="datetime1">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39412011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ECF02AB-6034-4B88-BC5A-7C17CB0EF809}" type="datetime1">
              <a:rPr lang="en-US" smtClean="0"/>
              <a:t>12/2/2025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FAEF9944-A4F6-4C59-AEBD-678D6480B8EA}" type="slidenum">
              <a:rPr lang="en-US" smtClean="0"/>
              <a:pPr/>
              <a:t>‹#›</a:t>
            </a:fld>
            <a:endParaRPr lang="en-US"/>
          </a:p>
        </p:txBody>
      </p:sp>
    </p:spTree>
    <p:extLst>
      <p:ext uri="{BB962C8B-B14F-4D97-AF65-F5344CB8AC3E}">
        <p14:creationId xmlns:p14="http://schemas.microsoft.com/office/powerpoint/2010/main" val="2318007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F3E5F3-28EE-488F-BD53-B744C06C3DEC}" type="datetime1">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3401993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72EB70D-CD01-44DA-83B3-8FEB3383D307}" type="datetime1">
              <a:rPr lang="en-US" smtClean="0"/>
              <a:t>12/2/2025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1408863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158CFD-9357-46BE-A189-D637A67C8730}" type="datetime1">
              <a:rPr lang="en-US" smtClean="0"/>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3091841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B4742EE-B331-4632-BD10-A82FED6B6FC0}" type="datetime1">
              <a:rPr lang="en-US" smtClean="0"/>
              <a:t>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4122420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1BA835-D13F-49F4-8F11-5D576AC65FAD}" type="datetime1">
              <a:rPr lang="en-US" smtClean="0"/>
              <a:t>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947610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BD1799-ACB5-4CB2-86A2-5C574F1C8706}" type="datetime1">
              <a:rPr lang="en-US" smtClean="0"/>
              <a:t>12/2/2025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3457816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5DD0D6-7A82-473E-879B-C6ECD6CCCFEC}" type="datetime1">
              <a:rPr lang="en-US" smtClean="0"/>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3345011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605E03-BC17-41A7-854C-DFAB672737DC}" type="datetime1">
              <a:rPr lang="en-US" smtClean="0"/>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1345983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4408324-A84C-4A45-93B6-78D079CCE772}" type="datetime1">
              <a:rPr lang="en-US" smtClean="0"/>
              <a:t>12/2/2025</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1895773387"/>
      </p:ext>
    </p:extLst>
  </p:cSld>
  <p:clrMap bg1="dk1" tx1="lt1" bg2="dk2" tx2="lt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raw.githubusercontent.com/BuzzFeedNews/nics-firearm-background-checks/refs/heads/master/data/nics-firearm-background-checks.csv" TargetMode="External"/><Relationship Id="rId2" Type="http://schemas.openxmlformats.org/officeDocument/2006/relationships/hyperlink" Target="https://www2.census.gov/programs-surveys/acs/tech_docs/pums/data_dict/PUM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red geometric pattern">
            <a:extLst>
              <a:ext uri="{FF2B5EF4-FFF2-40B4-BE49-F238E27FC236}">
                <a16:creationId xmlns:a16="http://schemas.microsoft.com/office/drawing/2014/main" id="{B0F556E4-80DE-C538-51FB-07A6975CF83D}"/>
              </a:ext>
            </a:extLst>
          </p:cNvPr>
          <p:cNvPicPr>
            <a:picLocks noChangeAspect="1"/>
          </p:cNvPicPr>
          <p:nvPr/>
        </p:nvPicPr>
        <p:blipFill>
          <a:blip r:embed="rId2">
            <a:alphaModFix amt="40000"/>
          </a:blip>
          <a:srcRect t="23391" r="9091"/>
          <a:stretch>
            <a:fillRect/>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23FF3D86-2916-4F9F-9752-304810CF59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4" name="Picture 13">
            <a:extLst>
              <a:ext uri="{FF2B5EF4-FFF2-40B4-BE49-F238E27FC236}">
                <a16:creationId xmlns:a16="http://schemas.microsoft.com/office/drawing/2014/main" id="{AB048875-14D1-4CC7-8AC3-7ABC73AAAF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B0195AA8-9D9D-3016-A664-3B8CDAAAF2AE}"/>
              </a:ext>
            </a:extLst>
          </p:cNvPr>
          <p:cNvSpPr>
            <a:spLocks noGrp="1"/>
          </p:cNvSpPr>
          <p:nvPr>
            <p:ph type="ctrTitle"/>
          </p:nvPr>
        </p:nvSpPr>
        <p:spPr>
          <a:xfrm>
            <a:off x="1371600" y="3014139"/>
            <a:ext cx="9448800" cy="1825096"/>
          </a:xfrm>
        </p:spPr>
        <p:txBody>
          <a:bodyPr vert="horz" lIns="91440" tIns="45720" rIns="91440" bIns="45720" rtlCol="0">
            <a:normAutofit/>
          </a:bodyPr>
          <a:lstStyle/>
          <a:p>
            <a:r>
              <a:rPr lang="en-US" sz="5100"/>
              <a:t>Symbolic Computation use </a:t>
            </a:r>
            <a:r>
              <a:rPr lang="en-US" sz="5100" err="1"/>
              <a:t>BigData</a:t>
            </a:r>
            <a:r>
              <a:rPr lang="en-US" sz="5100"/>
              <a:t> Final Project</a:t>
            </a:r>
          </a:p>
        </p:txBody>
      </p:sp>
      <p:sp>
        <p:nvSpPr>
          <p:cNvPr id="3" name="Subtitle 2">
            <a:extLst>
              <a:ext uri="{FF2B5EF4-FFF2-40B4-BE49-F238E27FC236}">
                <a16:creationId xmlns:a16="http://schemas.microsoft.com/office/drawing/2014/main" id="{90013AE6-661C-F32F-CA8F-7AE6293F236D}"/>
              </a:ext>
            </a:extLst>
          </p:cNvPr>
          <p:cNvSpPr>
            <a:spLocks noGrp="1"/>
          </p:cNvSpPr>
          <p:nvPr>
            <p:ph type="subTitle" idx="1"/>
          </p:nvPr>
        </p:nvSpPr>
        <p:spPr>
          <a:xfrm>
            <a:off x="1371600" y="4842935"/>
            <a:ext cx="9448800" cy="685800"/>
          </a:xfrm>
        </p:spPr>
        <p:txBody>
          <a:bodyPr vert="horz" lIns="91440" tIns="45720" rIns="91440" bIns="45720" rtlCol="0">
            <a:noAutofit/>
          </a:bodyPr>
          <a:lstStyle/>
          <a:p>
            <a:pPr indent="-228600">
              <a:buFont typeface="Arial" panose="020B0604020202020204" pitchFamily="34" charset="0"/>
              <a:buChar char="•"/>
            </a:pPr>
            <a:r>
              <a:rPr lang="en-US" sz="2400" dirty="0"/>
              <a:t>Neresha Miller</a:t>
            </a:r>
          </a:p>
          <a:p>
            <a:pPr indent="-228600">
              <a:buFont typeface="Arial" panose="020B0604020202020204" pitchFamily="34" charset="0"/>
              <a:buChar char="•"/>
            </a:pPr>
            <a:r>
              <a:rPr lang="en-US" sz="2400" dirty="0"/>
              <a:t>Collins </a:t>
            </a:r>
            <a:r>
              <a:rPr lang="en-US" sz="2400" dirty="0" err="1"/>
              <a:t>Onokala</a:t>
            </a:r>
            <a:endParaRPr lang="en-US" sz="2400" dirty="0"/>
          </a:p>
          <a:p>
            <a:pPr indent="-228600">
              <a:buFont typeface="Arial" panose="020B0604020202020204" pitchFamily="34" charset="0"/>
              <a:buChar char="•"/>
            </a:pPr>
            <a:r>
              <a:rPr lang="en-US" sz="2400" dirty="0"/>
              <a:t>CTEC 298</a:t>
            </a:r>
          </a:p>
          <a:p>
            <a:pPr indent="-228600">
              <a:buFont typeface="Arial" panose="020B0604020202020204" pitchFamily="34" charset="0"/>
              <a:buChar char="•"/>
            </a:pPr>
            <a:r>
              <a:rPr lang="en-US" sz="2400" dirty="0"/>
              <a:t>Professor </a:t>
            </a:r>
            <a:r>
              <a:rPr lang="en-US" sz="2400" dirty="0" err="1"/>
              <a:t>Bemley</a:t>
            </a:r>
            <a:endParaRPr lang="en-US" sz="2400" dirty="0"/>
          </a:p>
        </p:txBody>
      </p:sp>
    </p:spTree>
    <p:extLst>
      <p:ext uri="{BB962C8B-B14F-4D97-AF65-F5344CB8AC3E}">
        <p14:creationId xmlns:p14="http://schemas.microsoft.com/office/powerpoint/2010/main" val="1821184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5829BFD5-CA58-56E2-80C0-C15AFC4F5BC8}"/>
              </a:ext>
            </a:extLst>
          </p:cNvPr>
          <p:cNvSpPr>
            <a:spLocks noGrp="1"/>
          </p:cNvSpPr>
          <p:nvPr>
            <p:ph type="title"/>
          </p:nvPr>
        </p:nvSpPr>
        <p:spPr>
          <a:xfrm>
            <a:off x="685799" y="764373"/>
            <a:ext cx="3977639" cy="1600200"/>
          </a:xfrm>
        </p:spPr>
        <p:txBody>
          <a:bodyPr vert="horz" lIns="91440" tIns="45720" rIns="91440" bIns="45720" rtlCol="0" anchor="b">
            <a:normAutofit/>
          </a:bodyPr>
          <a:lstStyle/>
          <a:p>
            <a:pPr algn="l"/>
            <a:r>
              <a:rPr lang="en-US" sz="3200"/>
              <a:t>Tableau </a:t>
            </a:r>
          </a:p>
        </p:txBody>
      </p:sp>
      <p:sp>
        <p:nvSpPr>
          <p:cNvPr id="16" name="Content Placeholder 15">
            <a:extLst>
              <a:ext uri="{FF2B5EF4-FFF2-40B4-BE49-F238E27FC236}">
                <a16:creationId xmlns:a16="http://schemas.microsoft.com/office/drawing/2014/main" id="{5DBE17FB-FDE9-59E2-D79A-A9890D9015CE}"/>
              </a:ext>
            </a:extLst>
          </p:cNvPr>
          <p:cNvSpPr>
            <a:spLocks noGrp="1"/>
          </p:cNvSpPr>
          <p:nvPr>
            <p:ph idx="1"/>
          </p:nvPr>
        </p:nvSpPr>
        <p:spPr>
          <a:xfrm>
            <a:off x="685800" y="2364573"/>
            <a:ext cx="3977639" cy="3854112"/>
          </a:xfrm>
        </p:spPr>
        <p:txBody>
          <a:bodyPr>
            <a:normAutofit/>
          </a:bodyPr>
          <a:lstStyle/>
          <a:p>
            <a:pPr marL="0" indent="0">
              <a:buNone/>
            </a:pPr>
            <a:r>
              <a:rPr lang="en-US" sz="1600"/>
              <a:t>This histogram shows the distribution of AGEP (age) in your dataset. It helps identify the most common age ranges and the overall spread of ages.  dataset. Taller bars indicate higher average wages.</a:t>
            </a:r>
          </a:p>
          <a:p>
            <a:pPr marL="0" indent="0">
              <a:buNone/>
            </a:pPr>
            <a:endParaRPr lang="en-US" sz="1600"/>
          </a:p>
        </p:txBody>
      </p:sp>
      <p:pic>
        <p:nvPicPr>
          <p:cNvPr id="10" name="Picture 9" descr="A graph of a number of people&#10;&#10;AI-generated content may be incorrect.">
            <a:extLst>
              <a:ext uri="{FF2B5EF4-FFF2-40B4-BE49-F238E27FC236}">
                <a16:creationId xmlns:a16="http://schemas.microsoft.com/office/drawing/2014/main" id="{5E474D32-9BDB-CDA5-AC66-A58F4B5266DD}"/>
              </a:ext>
            </a:extLst>
          </p:cNvPr>
          <p:cNvPicPr>
            <a:picLocks noChangeAspect="1"/>
          </p:cNvPicPr>
          <p:nvPr/>
        </p:nvPicPr>
        <p:blipFill>
          <a:blip r:embed="rId3">
            <a:extLst>
              <a:ext uri="{28A0092B-C50C-407E-A947-70E740481C1C}">
                <a14:useLocalDpi xmlns:a14="http://schemas.microsoft.com/office/drawing/2010/main" val="0"/>
              </a:ext>
            </a:extLst>
          </a:blip>
          <a:srcRect r="538" b="3"/>
          <a:stretch>
            <a:fillRect/>
          </a:stretch>
        </p:blipFill>
        <p:spPr>
          <a:xfrm>
            <a:off x="4972699" y="1946984"/>
            <a:ext cx="6533501" cy="3070841"/>
          </a:xfrm>
          <a:prstGeom prst="rect">
            <a:avLst/>
          </a:prstGeom>
        </p:spPr>
      </p:pic>
    </p:spTree>
    <p:extLst>
      <p:ext uri="{BB962C8B-B14F-4D97-AF65-F5344CB8AC3E}">
        <p14:creationId xmlns:p14="http://schemas.microsoft.com/office/powerpoint/2010/main" val="4177289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7D9C651-A6F3-1A3D-7C14-06948F372F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510F07-43E0-48CD-0A3E-3C031EBC9DDC}"/>
              </a:ext>
            </a:extLst>
          </p:cNvPr>
          <p:cNvSpPr>
            <a:spLocks noGrp="1"/>
          </p:cNvSpPr>
          <p:nvPr>
            <p:ph type="title"/>
          </p:nvPr>
        </p:nvSpPr>
        <p:spPr>
          <a:xfrm>
            <a:off x="2895600" y="764373"/>
            <a:ext cx="8610600" cy="1293028"/>
          </a:xfrm>
        </p:spPr>
        <p:txBody>
          <a:bodyPr vert="horz" lIns="91440" tIns="45720" rIns="91440" bIns="45720" rtlCol="0">
            <a:normAutofit/>
          </a:bodyPr>
          <a:lstStyle/>
          <a:p>
            <a:r>
              <a:rPr lang="en-US"/>
              <a:t>Collins </a:t>
            </a:r>
            <a:r>
              <a:rPr lang="en-US" err="1"/>
              <a:t>onokala</a:t>
            </a:r>
            <a:r>
              <a:rPr lang="en-US"/>
              <a:t>' Dataset</a:t>
            </a:r>
          </a:p>
        </p:txBody>
      </p:sp>
      <p:sp>
        <p:nvSpPr>
          <p:cNvPr id="4" name="Content Placeholder 3">
            <a:extLst>
              <a:ext uri="{FF2B5EF4-FFF2-40B4-BE49-F238E27FC236}">
                <a16:creationId xmlns:a16="http://schemas.microsoft.com/office/drawing/2014/main" id="{A740501F-53C4-8547-BC1E-D06C29B0F9C5}"/>
              </a:ext>
            </a:extLst>
          </p:cNvPr>
          <p:cNvSpPr>
            <a:spLocks noGrp="1"/>
          </p:cNvSpPr>
          <p:nvPr>
            <p:ph idx="1"/>
          </p:nvPr>
        </p:nvSpPr>
        <p:spPr>
          <a:xfrm>
            <a:off x="677333" y="2194560"/>
            <a:ext cx="5816600" cy="4024125"/>
          </a:xfrm>
        </p:spPr>
        <p:txBody>
          <a:bodyPr vert="horz" lIns="91440" tIns="45720" rIns="91440" bIns="45720" rtlCol="0" anchor="t">
            <a:normAutofit/>
          </a:bodyPr>
          <a:lstStyle/>
          <a:p>
            <a:r>
              <a:rPr lang="en-US"/>
              <a:t>This dataset represents firearm background check transactions from September 2023. Each row shows a state and the counts of different categories such as permits, handguns, long guns, other types, and multiple firearm purchases. </a:t>
            </a:r>
          </a:p>
          <a:p>
            <a:endParaRPr lang="en-US"/>
          </a:p>
          <a:p>
            <a:r>
              <a:rPr lang="en-US"/>
              <a:t>The totals column adds these categories together, giving us a clear picture of overall firearm activity by state.</a:t>
            </a:r>
          </a:p>
          <a:p>
            <a:endParaRPr lang="en-US"/>
          </a:p>
        </p:txBody>
      </p:sp>
      <p:pic>
        <p:nvPicPr>
          <p:cNvPr id="3" name="Picture 2" descr="A screenshot of a computer&#10;&#10;AI-generated content may be incorrect.">
            <a:extLst>
              <a:ext uri="{FF2B5EF4-FFF2-40B4-BE49-F238E27FC236}">
                <a16:creationId xmlns:a16="http://schemas.microsoft.com/office/drawing/2014/main" id="{61F4E0DC-8F63-A466-57E3-7891DDD29135}"/>
              </a:ext>
            </a:extLst>
          </p:cNvPr>
          <p:cNvPicPr>
            <a:picLocks noChangeAspect="1"/>
          </p:cNvPicPr>
          <p:nvPr/>
        </p:nvPicPr>
        <p:blipFill>
          <a:blip r:embed="rId2"/>
          <a:srcRect r="11523"/>
          <a:stretch>
            <a:fillRect/>
          </a:stretch>
        </p:blipFill>
        <p:spPr>
          <a:xfrm>
            <a:off x="6242050" y="1967759"/>
            <a:ext cx="5826125" cy="4477726"/>
          </a:xfrm>
          <a:prstGeom prst="rect">
            <a:avLst/>
          </a:prstGeom>
        </p:spPr>
      </p:pic>
    </p:spTree>
    <p:extLst>
      <p:ext uri="{BB962C8B-B14F-4D97-AF65-F5344CB8AC3E}">
        <p14:creationId xmlns:p14="http://schemas.microsoft.com/office/powerpoint/2010/main" val="3133666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A15B1D-0133-4CB3-B7CC-61FA728745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EF2F61C-287D-47BC-878F-C876F74FFD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0E9ECEA1-31CF-BB05-7EC1-3BAE1401FE17}"/>
              </a:ext>
            </a:extLst>
          </p:cNvPr>
          <p:cNvSpPr>
            <a:spLocks noGrp="1"/>
          </p:cNvSpPr>
          <p:nvPr>
            <p:ph type="title"/>
          </p:nvPr>
        </p:nvSpPr>
        <p:spPr>
          <a:xfrm>
            <a:off x="685800" y="764373"/>
            <a:ext cx="4753466" cy="1293028"/>
          </a:xfrm>
        </p:spPr>
        <p:txBody>
          <a:bodyPr>
            <a:normAutofit/>
          </a:bodyPr>
          <a:lstStyle/>
          <a:p>
            <a:r>
              <a:rPr lang="en-US"/>
              <a:t>Bar plot</a:t>
            </a:r>
          </a:p>
        </p:txBody>
      </p:sp>
      <p:sp>
        <p:nvSpPr>
          <p:cNvPr id="3" name="Content Placeholder 2">
            <a:extLst>
              <a:ext uri="{FF2B5EF4-FFF2-40B4-BE49-F238E27FC236}">
                <a16:creationId xmlns:a16="http://schemas.microsoft.com/office/drawing/2014/main" id="{121F390F-85AC-9B63-7A64-AB4E84316294}"/>
              </a:ext>
            </a:extLst>
          </p:cNvPr>
          <p:cNvSpPr>
            <a:spLocks noGrp="1"/>
          </p:cNvSpPr>
          <p:nvPr>
            <p:ph idx="1"/>
          </p:nvPr>
        </p:nvSpPr>
        <p:spPr>
          <a:xfrm>
            <a:off x="685801" y="2194560"/>
            <a:ext cx="4753466" cy="4024125"/>
          </a:xfrm>
        </p:spPr>
        <p:txBody>
          <a:bodyPr vert="horz" lIns="91440" tIns="45720" rIns="91440" bIns="45720" rtlCol="0" anchor="t">
            <a:normAutofit/>
          </a:bodyPr>
          <a:lstStyle/>
          <a:p>
            <a:r>
              <a:rPr lang="en-US"/>
              <a:t>The bar plot highlights the states with the highest number of firearm transactions. It makes it easy to compare states side by side and see which ones stand out. </a:t>
            </a:r>
          </a:p>
          <a:p>
            <a:r>
              <a:rPr lang="en-US"/>
              <a:t>For example, California and Florida show significantly higher totals compared to smaller states, which suggests regional differences in firearm activity.</a:t>
            </a:r>
          </a:p>
          <a:p>
            <a:endParaRPr lang="en-US"/>
          </a:p>
          <a:p>
            <a:endParaRPr lang="en-US"/>
          </a:p>
        </p:txBody>
      </p:sp>
      <p:sp>
        <p:nvSpPr>
          <p:cNvPr id="22" name="Rounded Rectangle 14">
            <a:extLst>
              <a:ext uri="{FF2B5EF4-FFF2-40B4-BE49-F238E27FC236}">
                <a16:creationId xmlns:a16="http://schemas.microsoft.com/office/drawing/2014/main" id="{B5BA9375-863F-4B24-9083-14FE819F8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1066164"/>
            <a:ext cx="5305958" cy="5148371"/>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AI-generated content may be incorrect.">
            <a:extLst>
              <a:ext uri="{FF2B5EF4-FFF2-40B4-BE49-F238E27FC236}">
                <a16:creationId xmlns:a16="http://schemas.microsoft.com/office/drawing/2014/main" id="{FDEAF377-A265-0988-47D5-CDB5533A2217}"/>
              </a:ext>
            </a:extLst>
          </p:cNvPr>
          <p:cNvPicPr>
            <a:picLocks noChangeAspect="1"/>
          </p:cNvPicPr>
          <p:nvPr/>
        </p:nvPicPr>
        <p:blipFill>
          <a:blip r:embed="rId3"/>
          <a:srcRect l="847" r="31298" b="1"/>
          <a:stretch>
            <a:fillRect/>
          </a:stretch>
        </p:blipFill>
        <p:spPr>
          <a:xfrm>
            <a:off x="6407004" y="1336566"/>
            <a:ext cx="4683948" cy="4607567"/>
          </a:xfrm>
          <a:prstGeom prst="rect">
            <a:avLst/>
          </a:prstGeom>
        </p:spPr>
      </p:pic>
    </p:spTree>
    <p:extLst>
      <p:ext uri="{BB962C8B-B14F-4D97-AF65-F5344CB8AC3E}">
        <p14:creationId xmlns:p14="http://schemas.microsoft.com/office/powerpoint/2010/main" val="3614650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3FFF8D3-2EF3-4286-935A-D01BE3C85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a:extLst>
              <a:ext uri="{FF2B5EF4-FFF2-40B4-BE49-F238E27FC236}">
                <a16:creationId xmlns:a16="http://schemas.microsoft.com/office/drawing/2014/main" id="{CD8CCB43-545E-4064-8BB8-5C492D0F5F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DC459E52-FE1F-A194-A349-26E712ADD3F7}"/>
              </a:ext>
            </a:extLst>
          </p:cNvPr>
          <p:cNvSpPr>
            <a:spLocks noGrp="1"/>
          </p:cNvSpPr>
          <p:nvPr>
            <p:ph type="title"/>
          </p:nvPr>
        </p:nvSpPr>
        <p:spPr>
          <a:xfrm>
            <a:off x="685800" y="764373"/>
            <a:ext cx="3306744" cy="1293028"/>
          </a:xfrm>
        </p:spPr>
        <p:txBody>
          <a:bodyPr>
            <a:normAutofit/>
          </a:bodyPr>
          <a:lstStyle/>
          <a:p>
            <a:r>
              <a:rPr lang="en-US" sz="3200">
                <a:solidFill>
                  <a:schemeClr val="bg1"/>
                </a:solidFill>
              </a:rPr>
              <a:t>Stack plot</a:t>
            </a:r>
          </a:p>
        </p:txBody>
      </p:sp>
      <p:sp>
        <p:nvSpPr>
          <p:cNvPr id="3" name="Content Placeholder 2">
            <a:extLst>
              <a:ext uri="{FF2B5EF4-FFF2-40B4-BE49-F238E27FC236}">
                <a16:creationId xmlns:a16="http://schemas.microsoft.com/office/drawing/2014/main" id="{A0BCFA05-E0F2-13BC-A3D7-FCA5D85BEB80}"/>
              </a:ext>
            </a:extLst>
          </p:cNvPr>
          <p:cNvSpPr>
            <a:spLocks noGrp="1"/>
          </p:cNvSpPr>
          <p:nvPr>
            <p:ph idx="1"/>
          </p:nvPr>
        </p:nvSpPr>
        <p:spPr>
          <a:xfrm>
            <a:off x="685801" y="2194560"/>
            <a:ext cx="3942975" cy="4024125"/>
          </a:xfrm>
        </p:spPr>
        <p:txBody>
          <a:bodyPr vert="horz" lIns="91440" tIns="45720" rIns="91440" bIns="45720" rtlCol="0" anchor="t">
            <a:normAutofit/>
          </a:bodyPr>
          <a:lstStyle/>
          <a:p>
            <a:r>
              <a:rPr lang="en-US" sz="1600">
                <a:solidFill>
                  <a:schemeClr val="bg1"/>
                </a:solidFill>
              </a:rPr>
              <a:t>The stack plot shows how different categories of firearms contribute to the totals in each state. Each colored band represents handguns, long guns, other, or multiple purchases stacked together.</a:t>
            </a:r>
            <a:endParaRPr lang="en-US">
              <a:solidFill>
                <a:schemeClr val="bg1"/>
              </a:solidFill>
            </a:endParaRPr>
          </a:p>
          <a:p>
            <a:endParaRPr lang="en-US" sz="1600">
              <a:solidFill>
                <a:schemeClr val="bg1"/>
              </a:solidFill>
            </a:endParaRPr>
          </a:p>
          <a:p>
            <a:r>
              <a:rPr lang="en-US" sz="1600">
                <a:solidFill>
                  <a:schemeClr val="bg1"/>
                </a:solidFill>
              </a:rPr>
              <a:t> This visualization helps us see whether a state’s transactions are dominated by one type of firearm or spread across several categories.</a:t>
            </a:r>
            <a:endParaRPr lang="en-US">
              <a:solidFill>
                <a:schemeClr val="bg1"/>
              </a:solidFill>
            </a:endParaRPr>
          </a:p>
          <a:p>
            <a:endParaRPr lang="en-US" sz="1600">
              <a:solidFill>
                <a:schemeClr val="bg1"/>
              </a:solidFill>
            </a:endParaRPr>
          </a:p>
        </p:txBody>
      </p:sp>
      <p:sp useBgFill="1">
        <p:nvSpPr>
          <p:cNvPr id="13" name="Rounded Rectangle 14">
            <a:extLst>
              <a:ext uri="{FF2B5EF4-FFF2-40B4-BE49-F238E27FC236}">
                <a16:creationId xmlns:a16="http://schemas.microsoft.com/office/drawing/2014/main" id="{E6C57836-126B-4938-8C7A-3C3BCB59D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AI-generated content may be incorrect.">
            <a:extLst>
              <a:ext uri="{FF2B5EF4-FFF2-40B4-BE49-F238E27FC236}">
                <a16:creationId xmlns:a16="http://schemas.microsoft.com/office/drawing/2014/main" id="{BE5DC587-9064-3A41-BE3D-36F7CE282536}"/>
              </a:ext>
            </a:extLst>
          </p:cNvPr>
          <p:cNvPicPr>
            <a:picLocks noChangeAspect="1"/>
          </p:cNvPicPr>
          <p:nvPr/>
        </p:nvPicPr>
        <p:blipFill>
          <a:blip r:embed="rId3"/>
          <a:stretch>
            <a:fillRect/>
          </a:stretch>
        </p:blipFill>
        <p:spPr>
          <a:xfrm>
            <a:off x="4955339" y="1595368"/>
            <a:ext cx="6127287" cy="4089963"/>
          </a:xfrm>
          <a:prstGeom prst="rect">
            <a:avLst/>
          </a:prstGeom>
        </p:spPr>
      </p:pic>
    </p:spTree>
    <p:extLst>
      <p:ext uri="{BB962C8B-B14F-4D97-AF65-F5344CB8AC3E}">
        <p14:creationId xmlns:p14="http://schemas.microsoft.com/office/powerpoint/2010/main" val="1922779128"/>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0F695288-2319-EB9C-4FD4-7966BB7387DF}"/>
              </a:ext>
            </a:extLst>
          </p:cNvPr>
          <p:cNvSpPr>
            <a:spLocks noGrp="1"/>
          </p:cNvSpPr>
          <p:nvPr>
            <p:ph type="title"/>
          </p:nvPr>
        </p:nvSpPr>
        <p:spPr>
          <a:xfrm>
            <a:off x="685799" y="764373"/>
            <a:ext cx="3977639" cy="1600200"/>
          </a:xfrm>
        </p:spPr>
        <p:txBody>
          <a:bodyPr anchor="b">
            <a:normAutofit/>
          </a:bodyPr>
          <a:lstStyle/>
          <a:p>
            <a:pPr algn="l"/>
            <a:r>
              <a:rPr lang="en-US" sz="3200"/>
              <a:t>Scatter plot</a:t>
            </a:r>
          </a:p>
        </p:txBody>
      </p:sp>
      <p:sp>
        <p:nvSpPr>
          <p:cNvPr id="3" name="Content Placeholder 2">
            <a:extLst>
              <a:ext uri="{FF2B5EF4-FFF2-40B4-BE49-F238E27FC236}">
                <a16:creationId xmlns:a16="http://schemas.microsoft.com/office/drawing/2014/main" id="{21EEE8E1-EB5B-656F-5556-10A6F64BCE02}"/>
              </a:ext>
            </a:extLst>
          </p:cNvPr>
          <p:cNvSpPr>
            <a:spLocks noGrp="1"/>
          </p:cNvSpPr>
          <p:nvPr>
            <p:ph idx="1"/>
          </p:nvPr>
        </p:nvSpPr>
        <p:spPr>
          <a:xfrm>
            <a:off x="574829" y="2371971"/>
            <a:ext cx="4406726" cy="3854112"/>
          </a:xfrm>
        </p:spPr>
        <p:txBody>
          <a:bodyPr vert="horz" lIns="91440" tIns="45720" rIns="91440" bIns="45720" rtlCol="0" anchor="t">
            <a:normAutofit/>
          </a:bodyPr>
          <a:lstStyle/>
          <a:p>
            <a:r>
              <a:rPr lang="en-US" sz="1600"/>
              <a:t>The scatter plot compares handgun transactions to long gun transactions for each state. Each point represents a state, and its position shows the balance between the two categories.</a:t>
            </a:r>
            <a:endParaRPr lang="en-US"/>
          </a:p>
          <a:p>
            <a:endParaRPr lang="en-US" sz="1600"/>
          </a:p>
          <a:p>
            <a:r>
              <a:rPr lang="en-US" sz="1600"/>
              <a:t>States that fall along the diagonal line have similar levels of handgun and long gun activity, while outliers reveal states with unusual patterns.</a:t>
            </a:r>
            <a:endParaRPr lang="en-US"/>
          </a:p>
          <a:p>
            <a:endParaRPr lang="en-US" sz="1600"/>
          </a:p>
        </p:txBody>
      </p:sp>
      <p:pic>
        <p:nvPicPr>
          <p:cNvPr id="4" name="Picture 3" descr="A screenshot of a computer&#10;&#10;AI-generated content may be incorrect.">
            <a:extLst>
              <a:ext uri="{FF2B5EF4-FFF2-40B4-BE49-F238E27FC236}">
                <a16:creationId xmlns:a16="http://schemas.microsoft.com/office/drawing/2014/main" id="{EA1515E3-7F1F-FA4D-E2BC-253BA62D64A5}"/>
              </a:ext>
            </a:extLst>
          </p:cNvPr>
          <p:cNvPicPr>
            <a:picLocks noChangeAspect="1"/>
          </p:cNvPicPr>
          <p:nvPr/>
        </p:nvPicPr>
        <p:blipFill>
          <a:blip r:embed="rId3"/>
          <a:stretch>
            <a:fillRect/>
          </a:stretch>
        </p:blipFill>
        <p:spPr>
          <a:xfrm>
            <a:off x="4972699" y="1301850"/>
            <a:ext cx="6533501" cy="4361110"/>
          </a:xfrm>
          <a:prstGeom prst="rect">
            <a:avLst/>
          </a:prstGeom>
        </p:spPr>
      </p:pic>
    </p:spTree>
    <p:extLst>
      <p:ext uri="{BB962C8B-B14F-4D97-AF65-F5344CB8AC3E}">
        <p14:creationId xmlns:p14="http://schemas.microsoft.com/office/powerpoint/2010/main" val="3112123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DA15B1D-0133-4CB3-B7CC-61FA728745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EF2F61C-287D-47BC-878F-C876F74FFD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E0225A66-3AD6-AA48-E304-8890CAA06C78}"/>
              </a:ext>
            </a:extLst>
          </p:cNvPr>
          <p:cNvSpPr>
            <a:spLocks noGrp="1"/>
          </p:cNvSpPr>
          <p:nvPr>
            <p:ph type="title"/>
          </p:nvPr>
        </p:nvSpPr>
        <p:spPr>
          <a:xfrm>
            <a:off x="685800" y="764373"/>
            <a:ext cx="4753466" cy="1293028"/>
          </a:xfrm>
        </p:spPr>
        <p:txBody>
          <a:bodyPr>
            <a:normAutofit/>
          </a:bodyPr>
          <a:lstStyle/>
          <a:p>
            <a:r>
              <a:rPr lang="en-US"/>
              <a:t>Pie chart</a:t>
            </a:r>
          </a:p>
        </p:txBody>
      </p:sp>
      <p:sp>
        <p:nvSpPr>
          <p:cNvPr id="3" name="Content Placeholder 2">
            <a:extLst>
              <a:ext uri="{FF2B5EF4-FFF2-40B4-BE49-F238E27FC236}">
                <a16:creationId xmlns:a16="http://schemas.microsoft.com/office/drawing/2014/main" id="{14D1BEA4-956E-1D2E-156B-B8ECCDF1FD06}"/>
              </a:ext>
            </a:extLst>
          </p:cNvPr>
          <p:cNvSpPr>
            <a:spLocks noGrp="1"/>
          </p:cNvSpPr>
          <p:nvPr>
            <p:ph idx="1"/>
          </p:nvPr>
        </p:nvSpPr>
        <p:spPr>
          <a:xfrm>
            <a:off x="685801" y="2194560"/>
            <a:ext cx="4753466" cy="4024125"/>
          </a:xfrm>
        </p:spPr>
        <p:txBody>
          <a:bodyPr vert="horz" lIns="91440" tIns="45720" rIns="91440" bIns="45720" rtlCol="0" anchor="t">
            <a:normAutofit/>
          </a:bodyPr>
          <a:lstStyle/>
          <a:p>
            <a:r>
              <a:rPr lang="en-US"/>
              <a:t>The pie chart summarizes the overall proportion of handgun versus long gun transactions across all states. It shows that handguns make up the majority of transactions, while long guns account for a smaller share.</a:t>
            </a:r>
          </a:p>
          <a:p>
            <a:endParaRPr lang="en-US"/>
          </a:p>
          <a:p>
            <a:r>
              <a:rPr lang="en-US"/>
              <a:t> This simple visualization helps the audience quickly grasp the nationwide distribution between the two categories.</a:t>
            </a:r>
          </a:p>
          <a:p>
            <a:endParaRPr lang="en-US"/>
          </a:p>
        </p:txBody>
      </p:sp>
      <p:sp>
        <p:nvSpPr>
          <p:cNvPr id="13" name="Rounded Rectangle 14">
            <a:extLst>
              <a:ext uri="{FF2B5EF4-FFF2-40B4-BE49-F238E27FC236}">
                <a16:creationId xmlns:a16="http://schemas.microsoft.com/office/drawing/2014/main" id="{B5BA9375-863F-4B24-9083-14FE819F8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1066164"/>
            <a:ext cx="5305958" cy="5148371"/>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AI-generated content may be incorrect.">
            <a:extLst>
              <a:ext uri="{FF2B5EF4-FFF2-40B4-BE49-F238E27FC236}">
                <a16:creationId xmlns:a16="http://schemas.microsoft.com/office/drawing/2014/main" id="{52B7F2B4-2546-C655-85E3-5FFA8C13FA8B}"/>
              </a:ext>
            </a:extLst>
          </p:cNvPr>
          <p:cNvPicPr>
            <a:picLocks noChangeAspect="1"/>
          </p:cNvPicPr>
          <p:nvPr/>
        </p:nvPicPr>
        <p:blipFill>
          <a:blip r:embed="rId3"/>
          <a:srcRect l="11695" r="20449" b="1"/>
          <a:stretch>
            <a:fillRect/>
          </a:stretch>
        </p:blipFill>
        <p:spPr>
          <a:xfrm>
            <a:off x="6407004" y="1336566"/>
            <a:ext cx="4683948" cy="4607567"/>
          </a:xfrm>
          <a:prstGeom prst="rect">
            <a:avLst/>
          </a:prstGeom>
        </p:spPr>
      </p:pic>
    </p:spTree>
    <p:extLst>
      <p:ext uri="{BB962C8B-B14F-4D97-AF65-F5344CB8AC3E}">
        <p14:creationId xmlns:p14="http://schemas.microsoft.com/office/powerpoint/2010/main" val="2317946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B836880-BF75-4385-9994-9270F8ACF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26BCFBE2-C65F-42E3-A14A-5D04B9842E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B232E9E2-6127-7CC3-05FB-E9D9D855B4E7}"/>
              </a:ext>
            </a:extLst>
          </p:cNvPr>
          <p:cNvSpPr>
            <a:spLocks noGrp="1"/>
          </p:cNvSpPr>
          <p:nvPr>
            <p:ph type="title"/>
          </p:nvPr>
        </p:nvSpPr>
        <p:spPr>
          <a:xfrm>
            <a:off x="685800" y="764373"/>
            <a:ext cx="3306744" cy="1293028"/>
          </a:xfrm>
        </p:spPr>
        <p:txBody>
          <a:bodyPr>
            <a:normAutofit/>
          </a:bodyPr>
          <a:lstStyle/>
          <a:p>
            <a:r>
              <a:rPr lang="en-US" sz="3200"/>
              <a:t>Histogram</a:t>
            </a:r>
          </a:p>
        </p:txBody>
      </p:sp>
      <p:sp>
        <p:nvSpPr>
          <p:cNvPr id="3" name="Content Placeholder 2">
            <a:extLst>
              <a:ext uri="{FF2B5EF4-FFF2-40B4-BE49-F238E27FC236}">
                <a16:creationId xmlns:a16="http://schemas.microsoft.com/office/drawing/2014/main" id="{CD6A7FF4-7E90-AF28-D66B-983B4A91DD0F}"/>
              </a:ext>
            </a:extLst>
          </p:cNvPr>
          <p:cNvSpPr>
            <a:spLocks noGrp="1"/>
          </p:cNvSpPr>
          <p:nvPr>
            <p:ph idx="1"/>
          </p:nvPr>
        </p:nvSpPr>
        <p:spPr>
          <a:xfrm>
            <a:off x="685801" y="2194560"/>
            <a:ext cx="4031751" cy="4024125"/>
          </a:xfrm>
        </p:spPr>
        <p:txBody>
          <a:bodyPr vert="horz" lIns="91440" tIns="45720" rIns="91440" bIns="45720" rtlCol="0" anchor="t">
            <a:normAutofit/>
          </a:bodyPr>
          <a:lstStyle/>
          <a:p>
            <a:r>
              <a:rPr lang="en-US" sz="1600"/>
              <a:t>The histogram shows how states are distributed based on their total number of transactions. Most states fall into the mid‑range, with only a few reaching very high totals.</a:t>
            </a:r>
            <a:endParaRPr lang="en-US"/>
          </a:p>
          <a:p>
            <a:endParaRPr lang="en-US" sz="1600"/>
          </a:p>
          <a:p>
            <a:r>
              <a:rPr lang="en-US" sz="1600"/>
              <a:t> This tells us that firearm activity is concentrated in certain states, while the majority have moderate levels of transactions.</a:t>
            </a:r>
            <a:endParaRPr lang="en-US"/>
          </a:p>
        </p:txBody>
      </p:sp>
      <p:sp>
        <p:nvSpPr>
          <p:cNvPr id="17" name="Rounded Rectangle 14">
            <a:extLst>
              <a:ext uri="{FF2B5EF4-FFF2-40B4-BE49-F238E27FC236}">
                <a16:creationId xmlns:a16="http://schemas.microsoft.com/office/drawing/2014/main" id="{38D32B90-922C-4411-A898-3F03AA80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AI-generated content may be incorrect.">
            <a:extLst>
              <a:ext uri="{FF2B5EF4-FFF2-40B4-BE49-F238E27FC236}">
                <a16:creationId xmlns:a16="http://schemas.microsoft.com/office/drawing/2014/main" id="{9C8ECF40-9A78-9C5B-3E9C-85706DD9201E}"/>
              </a:ext>
            </a:extLst>
          </p:cNvPr>
          <p:cNvPicPr>
            <a:picLocks noChangeAspect="1"/>
          </p:cNvPicPr>
          <p:nvPr/>
        </p:nvPicPr>
        <p:blipFill>
          <a:blip r:embed="rId3"/>
          <a:srcRect l="11234" r="1" b="1"/>
          <a:stretch>
            <a:fillRect/>
          </a:stretch>
        </p:blipFill>
        <p:spPr>
          <a:xfrm>
            <a:off x="4955339" y="1336566"/>
            <a:ext cx="6127287" cy="4607567"/>
          </a:xfrm>
          <a:prstGeom prst="rect">
            <a:avLst/>
          </a:prstGeom>
        </p:spPr>
      </p:pic>
    </p:spTree>
    <p:extLst>
      <p:ext uri="{BB962C8B-B14F-4D97-AF65-F5344CB8AC3E}">
        <p14:creationId xmlns:p14="http://schemas.microsoft.com/office/powerpoint/2010/main" val="255701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1FF4D-324F-6BF3-C349-96A2151A9073}"/>
              </a:ext>
            </a:extLst>
          </p:cNvPr>
          <p:cNvSpPr>
            <a:spLocks noGrp="1"/>
          </p:cNvSpPr>
          <p:nvPr>
            <p:ph type="title"/>
          </p:nvPr>
        </p:nvSpPr>
        <p:spPr>
          <a:xfrm>
            <a:off x="2895600" y="764373"/>
            <a:ext cx="8610600" cy="1293028"/>
          </a:xfrm>
        </p:spPr>
        <p:txBody>
          <a:bodyPr>
            <a:normAutofit/>
          </a:bodyPr>
          <a:lstStyle/>
          <a:p>
            <a:r>
              <a:rPr lang="en-US"/>
              <a:t>multiplot</a:t>
            </a:r>
          </a:p>
        </p:txBody>
      </p:sp>
      <p:sp>
        <p:nvSpPr>
          <p:cNvPr id="3" name="Content Placeholder 2">
            <a:extLst>
              <a:ext uri="{FF2B5EF4-FFF2-40B4-BE49-F238E27FC236}">
                <a16:creationId xmlns:a16="http://schemas.microsoft.com/office/drawing/2014/main" id="{A164DCF4-0DDD-5E4C-8170-FF95719EDB14}"/>
              </a:ext>
            </a:extLst>
          </p:cNvPr>
          <p:cNvSpPr>
            <a:spLocks noGrp="1"/>
          </p:cNvSpPr>
          <p:nvPr>
            <p:ph idx="1"/>
          </p:nvPr>
        </p:nvSpPr>
        <p:spPr>
          <a:xfrm>
            <a:off x="677333" y="2194560"/>
            <a:ext cx="5816600" cy="4024125"/>
          </a:xfrm>
        </p:spPr>
        <p:txBody>
          <a:bodyPr vert="horz" lIns="91440" tIns="45720" rIns="91440" bIns="45720" rtlCol="0" anchor="t">
            <a:normAutofit/>
          </a:bodyPr>
          <a:lstStyle/>
          <a:p>
            <a:r>
              <a:rPr lang="en-US"/>
              <a:t>The multiplot combines several graphs into one dashboard, giving a comprehensive overview of the dataset. It includes a bar chart, pie chart, histogram, and scatter plot all in one place.</a:t>
            </a:r>
          </a:p>
          <a:p>
            <a:pPr marL="0" indent="0">
              <a:buNone/>
            </a:pPr>
            <a:endParaRPr lang="en-US"/>
          </a:p>
          <a:p>
            <a:r>
              <a:rPr lang="en-US"/>
              <a:t>This layout allows us to see both the big picture and the detailed relationships at the same time, making it a powerful summary slide.</a:t>
            </a:r>
          </a:p>
          <a:p>
            <a:endParaRPr lang="en-US"/>
          </a:p>
        </p:txBody>
      </p:sp>
      <p:pic>
        <p:nvPicPr>
          <p:cNvPr id="4" name="Picture 3" descr="A screenshot of a computer&#10;&#10;AI-generated content may be incorrect.">
            <a:extLst>
              <a:ext uri="{FF2B5EF4-FFF2-40B4-BE49-F238E27FC236}">
                <a16:creationId xmlns:a16="http://schemas.microsoft.com/office/drawing/2014/main" id="{69C75113-6B91-DA83-308D-0D2787DD3255}"/>
              </a:ext>
            </a:extLst>
          </p:cNvPr>
          <p:cNvPicPr>
            <a:picLocks noChangeAspect="1"/>
          </p:cNvPicPr>
          <p:nvPr/>
        </p:nvPicPr>
        <p:blipFill>
          <a:blip r:embed="rId2"/>
          <a:srcRect l="11523"/>
          <a:stretch>
            <a:fillRect/>
          </a:stretch>
        </p:blipFill>
        <p:spPr>
          <a:xfrm>
            <a:off x="6985000" y="2501159"/>
            <a:ext cx="4521200" cy="3410926"/>
          </a:xfrm>
          <a:prstGeom prst="rect">
            <a:avLst/>
          </a:prstGeom>
        </p:spPr>
      </p:pic>
    </p:spTree>
    <p:extLst>
      <p:ext uri="{BB962C8B-B14F-4D97-AF65-F5344CB8AC3E}">
        <p14:creationId xmlns:p14="http://schemas.microsoft.com/office/powerpoint/2010/main" val="2333758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7037-C476-623D-377D-1E60D6B49382}"/>
              </a:ext>
            </a:extLst>
          </p:cNvPr>
          <p:cNvSpPr>
            <a:spLocks noGrp="1"/>
          </p:cNvSpPr>
          <p:nvPr>
            <p:ph type="title"/>
          </p:nvPr>
        </p:nvSpPr>
        <p:spPr>
          <a:xfrm>
            <a:off x="3050959" y="231713"/>
            <a:ext cx="8610600" cy="1293028"/>
          </a:xfrm>
        </p:spPr>
        <p:txBody>
          <a:bodyPr>
            <a:normAutofit/>
          </a:bodyPr>
          <a:lstStyle/>
          <a:p>
            <a:r>
              <a:rPr lang="en-US"/>
              <a:t>Tableau plots                </a:t>
            </a:r>
          </a:p>
        </p:txBody>
      </p:sp>
      <p:sp>
        <p:nvSpPr>
          <p:cNvPr id="19" name="Content Placeholder 14">
            <a:extLst>
              <a:ext uri="{FF2B5EF4-FFF2-40B4-BE49-F238E27FC236}">
                <a16:creationId xmlns:a16="http://schemas.microsoft.com/office/drawing/2014/main" id="{20FCB098-BA42-81B2-8300-EB41FA2F0FB7}"/>
              </a:ext>
            </a:extLst>
          </p:cNvPr>
          <p:cNvSpPr>
            <a:spLocks noGrp="1"/>
          </p:cNvSpPr>
          <p:nvPr>
            <p:ph idx="1"/>
          </p:nvPr>
        </p:nvSpPr>
        <p:spPr>
          <a:xfrm>
            <a:off x="366615" y="1883842"/>
            <a:ext cx="5816600" cy="4024125"/>
          </a:xfrm>
        </p:spPr>
        <p:txBody>
          <a:bodyPr vert="horz" lIns="91440" tIns="45720" rIns="91440" bIns="45720" rtlCol="0" anchor="t">
            <a:normAutofit fontScale="92500" lnSpcReduction="10000"/>
          </a:bodyPr>
          <a:lstStyle/>
          <a:p>
            <a:r>
              <a:rPr lang="en-US"/>
              <a:t>This bar graph was made in Tableau using firearm data from September 2023. It shows the total number of firearm transactions for 10 states, with each bar representing one state. The bars are color-coded to show different types of transactions like handguns, long guns, permits, and others.</a:t>
            </a:r>
          </a:p>
          <a:p>
            <a:endParaRPr lang="en-US"/>
          </a:p>
          <a:p>
            <a:r>
              <a:rPr lang="en-US"/>
              <a:t>California has the highest total, followed by Florida and other states. The graph helps show which states had the most activity and what types of firearms were involved. It was built using Measure Names and Measure Values to stack the categories in each bar.</a:t>
            </a:r>
          </a:p>
        </p:txBody>
      </p:sp>
      <p:pic>
        <p:nvPicPr>
          <p:cNvPr id="11" name="Content Placeholder 10">
            <a:extLst>
              <a:ext uri="{FF2B5EF4-FFF2-40B4-BE49-F238E27FC236}">
                <a16:creationId xmlns:a16="http://schemas.microsoft.com/office/drawing/2014/main" id="{096A213B-7D80-D65B-6025-285B1C92AF64}"/>
              </a:ext>
              <a:ext uri="{C183D7F6-B498-43B3-948B-1728B52AA6E4}">
                <adec:decorative xmlns:adec="http://schemas.microsoft.com/office/drawing/2017/decorative" val="1"/>
              </a:ext>
            </a:extLst>
          </p:cNvPr>
          <p:cNvPicPr>
            <a:picLocks noChangeAspect="1"/>
          </p:cNvPicPr>
          <p:nvPr/>
        </p:nvPicPr>
        <p:blipFill>
          <a:blip r:embed="rId2"/>
          <a:srcRect l="11523"/>
          <a:stretch>
            <a:fillRect/>
          </a:stretch>
        </p:blipFill>
        <p:spPr>
          <a:xfrm>
            <a:off x="6455969" y="1881118"/>
            <a:ext cx="5466616" cy="4186326"/>
          </a:xfrm>
          <a:prstGeom prst="rect">
            <a:avLst/>
          </a:prstGeom>
        </p:spPr>
      </p:pic>
      <p:sp>
        <p:nvSpPr>
          <p:cNvPr id="12" name="TextBox 11">
            <a:extLst>
              <a:ext uri="{FF2B5EF4-FFF2-40B4-BE49-F238E27FC236}">
                <a16:creationId xmlns:a16="http://schemas.microsoft.com/office/drawing/2014/main" id="{5A1CBFDA-B146-B337-A558-FD1C476C90D3}"/>
              </a:ext>
            </a:extLst>
          </p:cNvPr>
          <p:cNvSpPr txBox="1"/>
          <p:nvPr/>
        </p:nvSpPr>
        <p:spPr>
          <a:xfrm>
            <a:off x="7093189" y="6327258"/>
            <a:ext cx="32906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-Collins Onokala Bar Chart</a:t>
            </a:r>
          </a:p>
        </p:txBody>
      </p:sp>
    </p:spTree>
    <p:extLst>
      <p:ext uri="{BB962C8B-B14F-4D97-AF65-F5344CB8AC3E}">
        <p14:creationId xmlns:p14="http://schemas.microsoft.com/office/powerpoint/2010/main" val="3944726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A5495-2565-D76B-7171-CC77B113E68F}"/>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D8959811-62BC-1787-160B-A2B9BCF2FEA9}"/>
              </a:ext>
            </a:extLst>
          </p:cNvPr>
          <p:cNvSpPr>
            <a:spLocks noGrp="1"/>
          </p:cNvSpPr>
          <p:nvPr>
            <p:ph idx="1"/>
          </p:nvPr>
        </p:nvSpPr>
        <p:spPr/>
        <p:txBody>
          <a:bodyPr/>
          <a:lstStyle/>
          <a:p>
            <a:pPr marL="0" indent="0">
              <a:buNone/>
            </a:pPr>
            <a:r>
              <a:rPr lang="en-US"/>
              <a:t>This project showed how powerful data visualizations are when analyzing large datasets. Instead of searching through hundreds or thousands of rows, charts make patterns appear instantly. Bar charts help compare categories quickly, pie charts show proportions briefly, histograms reveal the shape of a distribution, and scatter plots make relationships between variables easy to spot. Visualizations transform raw data into information that can be interpreted in seconds, which is why they are essential tools in data analysis</a:t>
            </a:r>
          </a:p>
        </p:txBody>
      </p:sp>
    </p:spTree>
    <p:extLst>
      <p:ext uri="{BB962C8B-B14F-4D97-AF65-F5344CB8AC3E}">
        <p14:creationId xmlns:p14="http://schemas.microsoft.com/office/powerpoint/2010/main" val="1283560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2A1D4-28DC-195A-22CE-8E991D54B50C}"/>
              </a:ext>
            </a:extLst>
          </p:cNvPr>
          <p:cNvSpPr>
            <a:spLocks noGrp="1"/>
          </p:cNvSpPr>
          <p:nvPr>
            <p:ph type="title"/>
          </p:nvPr>
        </p:nvSpPr>
        <p:spPr>
          <a:xfrm>
            <a:off x="619760" y="764373"/>
            <a:ext cx="6832600" cy="1293028"/>
          </a:xfrm>
        </p:spPr>
        <p:txBody>
          <a:bodyPr>
            <a:normAutofit/>
          </a:bodyPr>
          <a:lstStyle/>
          <a:p>
            <a:r>
              <a:rPr lang="en-US"/>
              <a:t>Introduction</a:t>
            </a:r>
          </a:p>
        </p:txBody>
      </p:sp>
      <p:sp>
        <p:nvSpPr>
          <p:cNvPr id="3" name="Content Placeholder 2">
            <a:extLst>
              <a:ext uri="{FF2B5EF4-FFF2-40B4-BE49-F238E27FC236}">
                <a16:creationId xmlns:a16="http://schemas.microsoft.com/office/drawing/2014/main" id="{6D8B2E02-FA23-E63F-457A-FC3F078A0D6D}"/>
              </a:ext>
            </a:extLst>
          </p:cNvPr>
          <p:cNvSpPr>
            <a:spLocks noGrp="1"/>
          </p:cNvSpPr>
          <p:nvPr>
            <p:ph idx="1"/>
          </p:nvPr>
        </p:nvSpPr>
        <p:spPr>
          <a:xfrm>
            <a:off x="619760" y="2194560"/>
            <a:ext cx="6832600" cy="4024125"/>
          </a:xfrm>
        </p:spPr>
        <p:txBody>
          <a:bodyPr>
            <a:normAutofit/>
          </a:bodyPr>
          <a:lstStyle/>
          <a:p>
            <a:pPr marL="0" indent="0">
              <a:buNone/>
            </a:pPr>
            <a:r>
              <a:rPr lang="en-US"/>
              <a:t>CTEC 298 final project, our group applied all the skills learned during the span of 7 weeks. Such as Python, visualizations, data cleaning, and tools that are used in data science. Each member worked on their respective datasets using the same techniques such as the six-visualization plot and explaining each one.</a:t>
            </a:r>
          </a:p>
        </p:txBody>
      </p:sp>
      <p:pic>
        <p:nvPicPr>
          <p:cNvPr id="7" name="Graphic 6" descr="Bar chart">
            <a:extLst>
              <a:ext uri="{FF2B5EF4-FFF2-40B4-BE49-F238E27FC236}">
                <a16:creationId xmlns:a16="http://schemas.microsoft.com/office/drawing/2014/main" id="{57CFC69F-0727-8EC8-3CDD-80E904ADFF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61238" y="1659923"/>
            <a:ext cx="3644962" cy="3644962"/>
          </a:xfrm>
          <a:prstGeom prst="rect">
            <a:avLst/>
          </a:prstGeom>
        </p:spPr>
      </p:pic>
    </p:spTree>
    <p:extLst>
      <p:ext uri="{BB962C8B-B14F-4D97-AF65-F5344CB8AC3E}">
        <p14:creationId xmlns:p14="http://schemas.microsoft.com/office/powerpoint/2010/main" val="2251236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37B53-83FF-76C2-3525-7BD967EAD8BB}"/>
              </a:ext>
            </a:extLst>
          </p:cNvPr>
          <p:cNvSpPr>
            <a:spLocks noGrp="1"/>
          </p:cNvSpPr>
          <p:nvPr>
            <p:ph type="title"/>
          </p:nvPr>
        </p:nvSpPr>
        <p:spPr/>
        <p:txBody>
          <a:bodyPr/>
          <a:lstStyle/>
          <a:p>
            <a:r>
              <a:rPr lang="en-US"/>
              <a:t>References </a:t>
            </a:r>
          </a:p>
        </p:txBody>
      </p:sp>
      <p:sp>
        <p:nvSpPr>
          <p:cNvPr id="3" name="Content Placeholder 2">
            <a:extLst>
              <a:ext uri="{FF2B5EF4-FFF2-40B4-BE49-F238E27FC236}">
                <a16:creationId xmlns:a16="http://schemas.microsoft.com/office/drawing/2014/main" id="{555138B3-4846-EBF0-620B-7EA09AD2244C}"/>
              </a:ext>
            </a:extLst>
          </p:cNvPr>
          <p:cNvSpPr>
            <a:spLocks noGrp="1"/>
          </p:cNvSpPr>
          <p:nvPr>
            <p:ph idx="1"/>
          </p:nvPr>
        </p:nvSpPr>
        <p:spPr/>
        <p:txBody>
          <a:bodyPr vert="horz" lIns="91440" tIns="45720" rIns="91440" bIns="45720" rtlCol="0" anchor="t">
            <a:normAutofit/>
          </a:bodyPr>
          <a:lstStyle/>
          <a:p>
            <a:r>
              <a:rPr lang="en-US"/>
              <a:t>2023 ACS PUMS DATA DICTIONARY (2024, October 17) UnitedSatesCensus.gov </a:t>
            </a:r>
            <a:r>
              <a:rPr lang="en-US">
                <a:hlinkClick r:id="rId2"/>
              </a:rPr>
              <a:t>https://www2.census.gov/programs-surveys/acs/tech_docs/pums/data_dict/PUMS</a:t>
            </a:r>
            <a:endParaRPr lang="en-US"/>
          </a:p>
          <a:p>
            <a:endParaRPr lang="en-US"/>
          </a:p>
          <a:p>
            <a:r>
              <a:rPr lang="en-US">
                <a:ea typeface="+mn-lt"/>
                <a:cs typeface="+mn-lt"/>
              </a:rPr>
              <a:t>BuzzFeed News. (2023). NICS Firearm Background Checks [Data set]. GitHub. Retrieved from </a:t>
            </a:r>
            <a:r>
              <a:rPr lang="en-US">
                <a:ea typeface="+mn-lt"/>
                <a:cs typeface="+mn-lt"/>
                <a:hlinkClick r:id="rId3"/>
              </a:rPr>
              <a:t>https://raw.githubusercontent.com/BuzzFeedNews/nics-firearm-background-checks/refs/heads/master/data/nics-firearm-background-checks.csv</a:t>
            </a:r>
            <a:endParaRPr lang="en-US"/>
          </a:p>
          <a:p>
            <a:pPr marL="0" indent="0">
              <a:buNone/>
            </a:pPr>
            <a:endParaRPr lang="en-US"/>
          </a:p>
          <a:p>
            <a:endParaRPr lang="en-US"/>
          </a:p>
          <a:p>
            <a:endParaRPr lang="en-US"/>
          </a:p>
        </p:txBody>
      </p:sp>
    </p:spTree>
    <p:extLst>
      <p:ext uri="{BB962C8B-B14F-4D97-AF65-F5344CB8AC3E}">
        <p14:creationId xmlns:p14="http://schemas.microsoft.com/office/powerpoint/2010/main" val="2883384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468C3-870A-8EB6-2ACF-F1F3C26C4279}"/>
              </a:ext>
            </a:extLst>
          </p:cNvPr>
          <p:cNvSpPr>
            <a:spLocks noGrp="1"/>
          </p:cNvSpPr>
          <p:nvPr>
            <p:ph type="title"/>
          </p:nvPr>
        </p:nvSpPr>
        <p:spPr>
          <a:xfrm>
            <a:off x="147905" y="901532"/>
            <a:ext cx="6832600" cy="1293028"/>
          </a:xfrm>
        </p:spPr>
        <p:txBody>
          <a:bodyPr vert="horz" lIns="91440" tIns="45720" rIns="91440" bIns="45720" rtlCol="0" anchor="ctr">
            <a:normAutofit/>
          </a:bodyPr>
          <a:lstStyle/>
          <a:p>
            <a:r>
              <a:rPr lang="en-US"/>
              <a:t>Neresha Miller Dataset</a:t>
            </a:r>
          </a:p>
        </p:txBody>
      </p:sp>
      <p:sp>
        <p:nvSpPr>
          <p:cNvPr id="8" name="TextBox 7">
            <a:extLst>
              <a:ext uri="{FF2B5EF4-FFF2-40B4-BE49-F238E27FC236}">
                <a16:creationId xmlns:a16="http://schemas.microsoft.com/office/drawing/2014/main" id="{1B019C3B-BC0C-F318-2A7B-64D92AFF16DC}"/>
              </a:ext>
            </a:extLst>
          </p:cNvPr>
          <p:cNvSpPr txBox="1"/>
          <p:nvPr/>
        </p:nvSpPr>
        <p:spPr>
          <a:xfrm>
            <a:off x="619760" y="2194560"/>
            <a:ext cx="6832600" cy="4024125"/>
          </a:xfrm>
          <a:prstGeom prst="rect">
            <a:avLst/>
          </a:prstGeom>
        </p:spPr>
        <p:txBody>
          <a:bodyPr vert="horz" lIns="91440" tIns="45720" rIns="91440" bIns="45720" rtlCol="0">
            <a:normAutofit/>
          </a:bodyPr>
          <a:lstStyle/>
          <a:p>
            <a:pPr defTabSz="914400">
              <a:lnSpc>
                <a:spcPct val="90000"/>
              </a:lnSpc>
              <a:spcBef>
                <a:spcPts val="930"/>
              </a:spcBef>
            </a:pPr>
            <a:r>
              <a:rPr lang="en-US" spc="150"/>
              <a:t>The dataset I used for this project comes from the United States Census Bureau’s Public Use Microdata Sample (PUMS). The specific dataset I worked with is the Maryland PUMS file, which includes detailed demographic, economic, and social information about residents living in the state of Maryland. This file contains a selection of important variables that describe Maryland residents ages 18 to 62. </a:t>
            </a:r>
          </a:p>
          <a:p>
            <a:pPr defTabSz="914400">
              <a:lnSpc>
                <a:spcPct val="90000"/>
              </a:lnSpc>
              <a:spcBef>
                <a:spcPts val="930"/>
              </a:spcBef>
            </a:pPr>
            <a:r>
              <a:rPr lang="en-US" spc="150"/>
              <a:t>The key data fields I focused on include AGEP (age), SEX (gender), RACBLK (Black race indicator), WAGP (income/wages), SCHL (education level), and OCCP (occupation code)</a:t>
            </a:r>
          </a:p>
        </p:txBody>
      </p:sp>
      <p:pic>
        <p:nvPicPr>
          <p:cNvPr id="5" name="Content Placeholder 4" descr="A screenshot of a computer&#10;&#10;AI-generated content may be incorrect.">
            <a:extLst>
              <a:ext uri="{FF2B5EF4-FFF2-40B4-BE49-F238E27FC236}">
                <a16:creationId xmlns:a16="http://schemas.microsoft.com/office/drawing/2014/main" id="{ACC56FDB-11D3-72A8-0295-0612D826587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4" b="9090"/>
          <a:stretch>
            <a:fillRect/>
          </a:stretch>
        </p:blipFill>
        <p:spPr>
          <a:xfrm>
            <a:off x="7360375" y="764373"/>
            <a:ext cx="4683720" cy="3054974"/>
          </a:xfrm>
          <a:prstGeom prst="rect">
            <a:avLst/>
          </a:prstGeom>
        </p:spPr>
      </p:pic>
      <p:pic>
        <p:nvPicPr>
          <p:cNvPr id="16" name="Picture 15" descr="A white sheet with black text&#10;&#10;AI-generated content may be incorrect.">
            <a:extLst>
              <a:ext uri="{FF2B5EF4-FFF2-40B4-BE49-F238E27FC236}">
                <a16:creationId xmlns:a16="http://schemas.microsoft.com/office/drawing/2014/main" id="{7D7DD370-F55D-418E-8610-E37CDE271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895" y="4055602"/>
            <a:ext cx="4753199" cy="2615539"/>
          </a:xfrm>
          <a:prstGeom prst="rect">
            <a:avLst/>
          </a:prstGeom>
        </p:spPr>
      </p:pic>
    </p:spTree>
    <p:extLst>
      <p:ext uri="{BB962C8B-B14F-4D97-AF65-F5344CB8AC3E}">
        <p14:creationId xmlns:p14="http://schemas.microsoft.com/office/powerpoint/2010/main" val="4053859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E92604A5-2FBE-9491-63BA-0E3644E5D75C}"/>
              </a:ext>
            </a:extLst>
          </p:cNvPr>
          <p:cNvSpPr>
            <a:spLocks noGrp="1"/>
          </p:cNvSpPr>
          <p:nvPr>
            <p:ph type="title"/>
          </p:nvPr>
        </p:nvSpPr>
        <p:spPr>
          <a:xfrm>
            <a:off x="685799" y="764373"/>
            <a:ext cx="3977639" cy="1600200"/>
          </a:xfrm>
        </p:spPr>
        <p:txBody>
          <a:bodyPr vert="horz" lIns="91440" tIns="45720" rIns="91440" bIns="45720" rtlCol="0" anchor="b">
            <a:normAutofit/>
          </a:bodyPr>
          <a:lstStyle/>
          <a:p>
            <a:pPr algn="l"/>
            <a:r>
              <a:rPr lang="en-US" sz="3200" kern="1200" cap="all" baseline="0">
                <a:solidFill>
                  <a:schemeClr val="tx1"/>
                </a:solidFill>
                <a:latin typeface="+mj-lt"/>
                <a:ea typeface="+mj-ea"/>
                <a:cs typeface="+mj-cs"/>
              </a:rPr>
              <a:t>Bar Plot</a:t>
            </a:r>
          </a:p>
        </p:txBody>
      </p:sp>
      <p:sp>
        <p:nvSpPr>
          <p:cNvPr id="6" name="TextBox 5">
            <a:extLst>
              <a:ext uri="{FF2B5EF4-FFF2-40B4-BE49-F238E27FC236}">
                <a16:creationId xmlns:a16="http://schemas.microsoft.com/office/drawing/2014/main" id="{614E434C-52AC-428F-2E47-61F8C8869DCB}"/>
              </a:ext>
            </a:extLst>
          </p:cNvPr>
          <p:cNvSpPr txBox="1"/>
          <p:nvPr/>
        </p:nvSpPr>
        <p:spPr>
          <a:xfrm>
            <a:off x="685800" y="2364573"/>
            <a:ext cx="3977639" cy="3854112"/>
          </a:xfrm>
          <a:prstGeom prst="rect">
            <a:avLst/>
          </a:prstGeom>
        </p:spPr>
        <p:txBody>
          <a:bodyPr vert="horz" lIns="91440" tIns="45720" rIns="91440" bIns="45720" rtlCol="0">
            <a:normAutofit/>
          </a:bodyPr>
          <a:lstStyle/>
          <a:p>
            <a:pPr defTabSz="914400">
              <a:lnSpc>
                <a:spcPct val="90000"/>
              </a:lnSpc>
              <a:spcAft>
                <a:spcPts val="600"/>
              </a:spcAft>
            </a:pPr>
            <a:r>
              <a:rPr lang="en-US" sz="1600"/>
              <a:t>This bar chart shows the number of males and females in the dataset after we filtered ages 18 to 62. By converting the numeric gender codes into clear labels (“Male” and “Female”), we can easily compare the sizes of the two groups. The bar chart makes it clear which gender has the higher representation in the sample</a:t>
            </a:r>
          </a:p>
        </p:txBody>
      </p:sp>
      <p:pic>
        <p:nvPicPr>
          <p:cNvPr id="5" name="Content Placeholder 4" descr="A screen shot of a computer&#10;&#10;AI-generated content may be incorrect.">
            <a:extLst>
              <a:ext uri="{FF2B5EF4-FFF2-40B4-BE49-F238E27FC236}">
                <a16:creationId xmlns:a16="http://schemas.microsoft.com/office/drawing/2014/main" id="{80BDCB8A-D0C3-2E6E-77D4-0EB63DFF62E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72699" y="1350850"/>
            <a:ext cx="6533501" cy="4263109"/>
          </a:xfrm>
          <a:prstGeom prst="rect">
            <a:avLst/>
          </a:prstGeom>
        </p:spPr>
      </p:pic>
    </p:spTree>
    <p:extLst>
      <p:ext uri="{BB962C8B-B14F-4D97-AF65-F5344CB8AC3E}">
        <p14:creationId xmlns:p14="http://schemas.microsoft.com/office/powerpoint/2010/main" val="2417302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3FFF8D3-2EF3-4286-935A-D01BE3C85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a:extLst>
              <a:ext uri="{FF2B5EF4-FFF2-40B4-BE49-F238E27FC236}">
                <a16:creationId xmlns:a16="http://schemas.microsoft.com/office/drawing/2014/main" id="{CD8CCB43-545E-4064-8BB8-5C492D0F5F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EB8DA6F4-C8F1-4F5C-B674-10F8AB6AC383}"/>
              </a:ext>
            </a:extLst>
          </p:cNvPr>
          <p:cNvSpPr>
            <a:spLocks noGrp="1"/>
          </p:cNvSpPr>
          <p:nvPr>
            <p:ph type="title"/>
          </p:nvPr>
        </p:nvSpPr>
        <p:spPr>
          <a:xfrm>
            <a:off x="685800" y="764373"/>
            <a:ext cx="3306744" cy="1293028"/>
          </a:xfrm>
        </p:spPr>
        <p:txBody>
          <a:bodyPr vert="horz" lIns="91440" tIns="45720" rIns="91440" bIns="45720" rtlCol="0" anchor="ctr">
            <a:normAutofit/>
          </a:bodyPr>
          <a:lstStyle/>
          <a:p>
            <a:r>
              <a:rPr lang="en-US" sz="3200" kern="1200" cap="all" baseline="0">
                <a:solidFill>
                  <a:schemeClr val="bg1"/>
                </a:solidFill>
                <a:latin typeface="+mj-lt"/>
                <a:ea typeface="+mj-ea"/>
                <a:cs typeface="+mj-cs"/>
              </a:rPr>
              <a:t>Pie Chart </a:t>
            </a:r>
          </a:p>
        </p:txBody>
      </p:sp>
      <p:sp>
        <p:nvSpPr>
          <p:cNvPr id="6" name="TextBox 5">
            <a:extLst>
              <a:ext uri="{FF2B5EF4-FFF2-40B4-BE49-F238E27FC236}">
                <a16:creationId xmlns:a16="http://schemas.microsoft.com/office/drawing/2014/main" id="{454CE8A0-850C-75EC-E479-937AAC73283E}"/>
              </a:ext>
            </a:extLst>
          </p:cNvPr>
          <p:cNvSpPr txBox="1"/>
          <p:nvPr/>
        </p:nvSpPr>
        <p:spPr>
          <a:xfrm>
            <a:off x="685801" y="2194560"/>
            <a:ext cx="3306742" cy="4024125"/>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600">
                <a:solidFill>
                  <a:schemeClr val="bg1"/>
                </a:solidFill>
              </a:rPr>
              <a:t>The pie chart visualizes the racial indicator variable in a simple way by showing the percentage of individuals who are marked as Black versus Not Black. Because it uses proportions rather than counts, the chart helps us quickly understand what share of the dataset belongs to each racial group</a:t>
            </a:r>
          </a:p>
          <a:p>
            <a:pPr indent="-228600" defTabSz="914400">
              <a:lnSpc>
                <a:spcPct val="90000"/>
              </a:lnSpc>
              <a:spcAft>
                <a:spcPts val="600"/>
              </a:spcAft>
              <a:buFont typeface="Arial" panose="020B0604020202020204" pitchFamily="34" charset="0"/>
              <a:buChar char="•"/>
            </a:pPr>
            <a:r>
              <a:rPr lang="en-US" sz="1600">
                <a:solidFill>
                  <a:schemeClr val="bg1"/>
                </a:solidFill>
              </a:rPr>
              <a:t>Displays the percentage of individuals who identify as Black. </a:t>
            </a:r>
          </a:p>
          <a:p>
            <a:pPr indent="-228600" defTabSz="914400">
              <a:lnSpc>
                <a:spcPct val="90000"/>
              </a:lnSpc>
              <a:spcAft>
                <a:spcPts val="600"/>
              </a:spcAft>
              <a:buFont typeface="Arial" panose="020B0604020202020204" pitchFamily="34" charset="0"/>
              <a:buChar char="•"/>
            </a:pPr>
            <a:r>
              <a:rPr lang="en-US" sz="1600">
                <a:solidFill>
                  <a:schemeClr val="bg1"/>
                </a:solidFill>
              </a:rPr>
              <a:t>autopct shows the percentage on the chart.</a:t>
            </a:r>
          </a:p>
        </p:txBody>
      </p:sp>
      <p:sp useBgFill="1">
        <p:nvSpPr>
          <p:cNvPr id="15" name="Rounded Rectangle 14">
            <a:extLst>
              <a:ext uri="{FF2B5EF4-FFF2-40B4-BE49-F238E27FC236}">
                <a16:creationId xmlns:a16="http://schemas.microsoft.com/office/drawing/2014/main" id="{E6C57836-126B-4938-8C7A-3C3BCB59D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yellow pie chart with text&#10;&#10;AI-generated content may be incorrect.">
            <a:extLst>
              <a:ext uri="{FF2B5EF4-FFF2-40B4-BE49-F238E27FC236}">
                <a16:creationId xmlns:a16="http://schemas.microsoft.com/office/drawing/2014/main" id="{412AE421-BE4C-270A-4D11-6A4143A297C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b="6105"/>
          <a:stretch>
            <a:fillRect/>
          </a:stretch>
        </p:blipFill>
        <p:spPr>
          <a:xfrm>
            <a:off x="5770078" y="1203628"/>
            <a:ext cx="4944538" cy="4992933"/>
          </a:xfrm>
          <a:prstGeom prst="rect">
            <a:avLst/>
          </a:prstGeom>
        </p:spPr>
      </p:pic>
    </p:spTree>
    <p:extLst>
      <p:ext uri="{BB962C8B-B14F-4D97-AF65-F5344CB8AC3E}">
        <p14:creationId xmlns:p14="http://schemas.microsoft.com/office/powerpoint/2010/main" val="282970597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38514-9172-8473-A2AE-FE0A23311D5B}"/>
              </a:ext>
            </a:extLst>
          </p:cNvPr>
          <p:cNvSpPr>
            <a:spLocks noGrp="1"/>
          </p:cNvSpPr>
          <p:nvPr>
            <p:ph type="title"/>
          </p:nvPr>
        </p:nvSpPr>
        <p:spPr>
          <a:xfrm>
            <a:off x="992518" y="442913"/>
            <a:ext cx="5183986" cy="1639888"/>
          </a:xfrm>
        </p:spPr>
        <p:txBody>
          <a:bodyPr anchor="b">
            <a:normAutofit/>
          </a:bodyPr>
          <a:lstStyle/>
          <a:p>
            <a:r>
              <a:rPr lang="en-US"/>
              <a:t>Histogram</a:t>
            </a:r>
          </a:p>
        </p:txBody>
      </p:sp>
      <p:sp>
        <p:nvSpPr>
          <p:cNvPr id="3" name="Content Placeholder 2">
            <a:extLst>
              <a:ext uri="{FF2B5EF4-FFF2-40B4-BE49-F238E27FC236}">
                <a16:creationId xmlns:a16="http://schemas.microsoft.com/office/drawing/2014/main" id="{B252E1AB-F445-1915-0BAE-77F196BEA15A}"/>
              </a:ext>
            </a:extLst>
          </p:cNvPr>
          <p:cNvSpPr>
            <a:spLocks noGrp="1"/>
          </p:cNvSpPr>
          <p:nvPr>
            <p:ph idx="1"/>
          </p:nvPr>
        </p:nvSpPr>
        <p:spPr>
          <a:xfrm>
            <a:off x="992519" y="2312988"/>
            <a:ext cx="5183986" cy="3651250"/>
          </a:xfrm>
        </p:spPr>
        <p:txBody>
          <a:bodyPr>
            <a:normAutofit/>
          </a:bodyPr>
          <a:lstStyle/>
          <a:p>
            <a:pPr marL="0" indent="0">
              <a:lnSpc>
                <a:spcPct val="130000"/>
              </a:lnSpc>
              <a:buNone/>
            </a:pPr>
            <a:r>
              <a:rPr lang="en-US" sz="1400"/>
              <a:t>This bar chart displays how many individuals fall into each of our created age groups: 18–24, 25–34, 35–44, 45–54, and 55–62. By creating age bins, we simplify a continuous age variable into meaningful categories. The plot helps us understand which age ranges are most common in the dataset. This is useful for interpreting occupation and income patterns later, because certain age groups may be more likely to be in school, early career, mid-career, or nearing retirement.</a:t>
            </a:r>
          </a:p>
        </p:txBody>
      </p:sp>
      <p:pic>
        <p:nvPicPr>
          <p:cNvPr id="5" name="Picture 4" descr="A screenshot of a graph&#10;&#10;AI-generated content may be incorrect.">
            <a:extLst>
              <a:ext uri="{FF2B5EF4-FFF2-40B4-BE49-F238E27FC236}">
                <a16:creationId xmlns:a16="http://schemas.microsoft.com/office/drawing/2014/main" id="{04DBF1B7-B8EA-2C8E-C648-A352C117C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2469" y="1777057"/>
            <a:ext cx="5289678" cy="4430105"/>
          </a:xfrm>
          <a:prstGeom prst="rect">
            <a:avLst/>
          </a:prstGeom>
        </p:spPr>
      </p:pic>
    </p:spTree>
    <p:extLst>
      <p:ext uri="{BB962C8B-B14F-4D97-AF65-F5344CB8AC3E}">
        <p14:creationId xmlns:p14="http://schemas.microsoft.com/office/powerpoint/2010/main" val="1430702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82AFC-F986-CD3E-5F82-15BCE47C9DCD}"/>
              </a:ext>
            </a:extLst>
          </p:cNvPr>
          <p:cNvSpPr>
            <a:spLocks noGrp="1"/>
          </p:cNvSpPr>
          <p:nvPr>
            <p:ph type="title"/>
          </p:nvPr>
        </p:nvSpPr>
        <p:spPr>
          <a:xfrm>
            <a:off x="685799" y="764373"/>
            <a:ext cx="3977639" cy="1600200"/>
          </a:xfrm>
        </p:spPr>
        <p:txBody>
          <a:bodyPr anchor="b">
            <a:normAutofit/>
          </a:bodyPr>
          <a:lstStyle/>
          <a:p>
            <a:pPr algn="l"/>
            <a:r>
              <a:rPr lang="en-US" sz="3200"/>
              <a:t>Scatter Plot</a:t>
            </a:r>
          </a:p>
        </p:txBody>
      </p:sp>
      <p:sp>
        <p:nvSpPr>
          <p:cNvPr id="3" name="Content Placeholder 2">
            <a:extLst>
              <a:ext uri="{FF2B5EF4-FFF2-40B4-BE49-F238E27FC236}">
                <a16:creationId xmlns:a16="http://schemas.microsoft.com/office/drawing/2014/main" id="{FE3AF9F5-7144-EF33-DBF9-D76815BF8473}"/>
              </a:ext>
            </a:extLst>
          </p:cNvPr>
          <p:cNvSpPr>
            <a:spLocks noGrp="1"/>
          </p:cNvSpPr>
          <p:nvPr>
            <p:ph idx="1"/>
          </p:nvPr>
        </p:nvSpPr>
        <p:spPr>
          <a:xfrm>
            <a:off x="685800" y="2364573"/>
            <a:ext cx="3977639" cy="3854112"/>
          </a:xfrm>
        </p:spPr>
        <p:txBody>
          <a:bodyPr>
            <a:normAutofit/>
          </a:bodyPr>
          <a:lstStyle/>
          <a:p>
            <a:pPr marL="0" indent="0">
              <a:buNone/>
            </a:pPr>
            <a:r>
              <a:rPr lang="en-US" sz="1600"/>
              <a:t>This scatter plot shows the relationship between age and income while also comparing patterns by gender. Each point represents one person, with the position showing their age and wage, and color indicating gender. This plot helps reveal trends such as whether income tends to rise with age, whether there is a noticeable difference between male and female earnings, and how much variability exists within age ranges. </a:t>
            </a:r>
          </a:p>
        </p:txBody>
      </p:sp>
      <p:sp useBgFill="1">
        <p:nvSpPr>
          <p:cNvPr id="10" name="Rectangle 9">
            <a:extLst>
              <a:ext uri="{FF2B5EF4-FFF2-40B4-BE49-F238E27FC236}">
                <a16:creationId xmlns:a16="http://schemas.microsoft.com/office/drawing/2014/main" id="{8D25211A-4CA0-4B53-82BB-1EE7C7F3C7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1379" y="0"/>
            <a:ext cx="724061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graph&#10;&#10;AI-generated content may be incorrect.">
            <a:extLst>
              <a:ext uri="{FF2B5EF4-FFF2-40B4-BE49-F238E27FC236}">
                <a16:creationId xmlns:a16="http://schemas.microsoft.com/office/drawing/2014/main" id="{8EEBCA02-CCAA-BDA3-78DE-085F01147039}"/>
              </a:ext>
            </a:extLst>
          </p:cNvPr>
          <p:cNvPicPr>
            <a:picLocks noChangeAspect="1"/>
          </p:cNvPicPr>
          <p:nvPr/>
        </p:nvPicPr>
        <p:blipFill>
          <a:blip r:embed="rId2">
            <a:extLst>
              <a:ext uri="{28A0092B-C50C-407E-A947-70E740481C1C}">
                <a14:useLocalDpi xmlns:a14="http://schemas.microsoft.com/office/drawing/2010/main" val="0"/>
              </a:ext>
            </a:extLst>
          </a:blip>
          <a:srcRect t="5163" r="-2" b="-2"/>
          <a:stretch>
            <a:fillRect/>
          </a:stretch>
        </p:blipFill>
        <p:spPr>
          <a:xfrm>
            <a:off x="5304147" y="10"/>
            <a:ext cx="6887853" cy="6857990"/>
          </a:xfrm>
          <a:prstGeom prst="rect">
            <a:avLst/>
          </a:prstGeom>
        </p:spPr>
      </p:pic>
    </p:spTree>
    <p:extLst>
      <p:ext uri="{BB962C8B-B14F-4D97-AF65-F5344CB8AC3E}">
        <p14:creationId xmlns:p14="http://schemas.microsoft.com/office/powerpoint/2010/main" val="2151744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C853-B345-5523-6D81-7E8CD67C5EB8}"/>
              </a:ext>
            </a:extLst>
          </p:cNvPr>
          <p:cNvSpPr>
            <a:spLocks noGrp="1"/>
          </p:cNvSpPr>
          <p:nvPr>
            <p:ph type="title"/>
          </p:nvPr>
        </p:nvSpPr>
        <p:spPr>
          <a:xfrm>
            <a:off x="2895600" y="764373"/>
            <a:ext cx="8610600" cy="1293028"/>
          </a:xfrm>
        </p:spPr>
        <p:txBody>
          <a:bodyPr>
            <a:normAutofit/>
          </a:bodyPr>
          <a:lstStyle/>
          <a:p>
            <a:r>
              <a:rPr lang="en-US"/>
              <a:t>Stack Plot</a:t>
            </a:r>
          </a:p>
        </p:txBody>
      </p:sp>
      <p:sp>
        <p:nvSpPr>
          <p:cNvPr id="3" name="Content Placeholder 2">
            <a:extLst>
              <a:ext uri="{FF2B5EF4-FFF2-40B4-BE49-F238E27FC236}">
                <a16:creationId xmlns:a16="http://schemas.microsoft.com/office/drawing/2014/main" id="{ADCD3C47-2FFA-2E60-CAD1-FE490BCF6EBF}"/>
              </a:ext>
            </a:extLst>
          </p:cNvPr>
          <p:cNvSpPr>
            <a:spLocks noGrp="1"/>
          </p:cNvSpPr>
          <p:nvPr>
            <p:ph idx="1"/>
          </p:nvPr>
        </p:nvSpPr>
        <p:spPr>
          <a:xfrm>
            <a:off x="677333" y="2194560"/>
            <a:ext cx="5816600" cy="4024125"/>
          </a:xfrm>
        </p:spPr>
        <p:txBody>
          <a:bodyPr>
            <a:normAutofit/>
          </a:bodyPr>
          <a:lstStyle/>
          <a:p>
            <a:pPr marL="0" indent="0">
              <a:buNone/>
            </a:pPr>
            <a:r>
              <a:rPr lang="en-US" sz="2000"/>
              <a:t>The stack plot shows how males and females are distributed inside each age group. Instead of looking at total counts separately, this plot stacks them so we can easily compare their contributions within each category. This is helpful for understanding demographic imbalances. For example, some age groups may have more men than women or vice versa. This visualization makes it clear whether gender representation is consistent across age ranges or if certain age groups are dominated by one gender.</a:t>
            </a:r>
          </a:p>
        </p:txBody>
      </p:sp>
      <p:pic>
        <p:nvPicPr>
          <p:cNvPr id="5" name="Picture 4" descr="A screen shot of a computer&#10;&#10;AI-generated content may be incorrect.">
            <a:extLst>
              <a:ext uri="{FF2B5EF4-FFF2-40B4-BE49-F238E27FC236}">
                <a16:creationId xmlns:a16="http://schemas.microsoft.com/office/drawing/2014/main" id="{E9A47E3A-5F2D-6E41-6193-CBBC580190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3823" y="2194560"/>
            <a:ext cx="5361884" cy="4477173"/>
          </a:xfrm>
          <a:prstGeom prst="rect">
            <a:avLst/>
          </a:prstGeom>
        </p:spPr>
      </p:pic>
    </p:spTree>
    <p:extLst>
      <p:ext uri="{BB962C8B-B14F-4D97-AF65-F5344CB8AC3E}">
        <p14:creationId xmlns:p14="http://schemas.microsoft.com/office/powerpoint/2010/main" val="3115337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2E6E6-1B35-7ED7-08BA-A6924C00ECE5}"/>
              </a:ext>
            </a:extLst>
          </p:cNvPr>
          <p:cNvSpPr>
            <a:spLocks noGrp="1"/>
          </p:cNvSpPr>
          <p:nvPr>
            <p:ph type="title"/>
          </p:nvPr>
        </p:nvSpPr>
        <p:spPr>
          <a:xfrm>
            <a:off x="2895600" y="764373"/>
            <a:ext cx="8610600" cy="1293028"/>
          </a:xfrm>
        </p:spPr>
        <p:txBody>
          <a:bodyPr>
            <a:normAutofit/>
          </a:bodyPr>
          <a:lstStyle/>
          <a:p>
            <a:r>
              <a:rPr lang="en-US"/>
              <a:t>Multiplot</a:t>
            </a:r>
          </a:p>
        </p:txBody>
      </p:sp>
      <p:sp>
        <p:nvSpPr>
          <p:cNvPr id="3" name="Content Placeholder 2">
            <a:extLst>
              <a:ext uri="{FF2B5EF4-FFF2-40B4-BE49-F238E27FC236}">
                <a16:creationId xmlns:a16="http://schemas.microsoft.com/office/drawing/2014/main" id="{032D3A4B-043C-24E5-7E1A-9113D483B2D9}"/>
              </a:ext>
            </a:extLst>
          </p:cNvPr>
          <p:cNvSpPr>
            <a:spLocks noGrp="1"/>
          </p:cNvSpPr>
          <p:nvPr>
            <p:ph idx="1"/>
          </p:nvPr>
        </p:nvSpPr>
        <p:spPr>
          <a:xfrm>
            <a:off x="677333" y="2194560"/>
            <a:ext cx="5816600" cy="4024125"/>
          </a:xfrm>
        </p:spPr>
        <p:txBody>
          <a:bodyPr>
            <a:normAutofit/>
          </a:bodyPr>
          <a:lstStyle/>
          <a:p>
            <a:pPr marL="0" indent="0">
              <a:buNone/>
            </a:pPr>
            <a:r>
              <a:rPr lang="en-US" sz="2000"/>
              <a:t>The multiplot contains two separate visualizations. The first panel is a bar chart that shows the distribution of individuals across age groups, which reinforces the earlier age-group visualization but in a different layout for comparison. The second panel is a histogram showing the distribution of incomes. This helps identify whether income is evenly spread or skewed, and whether most individuals earn lower, middle, or higher wages. Together, the two plots provide a deeper look at how demographics and income relate in the dataset.</a:t>
            </a:r>
          </a:p>
        </p:txBody>
      </p:sp>
      <p:pic>
        <p:nvPicPr>
          <p:cNvPr id="5" name="Picture 4" descr="A screenshot of a computer screen&#10;&#10;AI-generated content may be incorrect.">
            <a:extLst>
              <a:ext uri="{FF2B5EF4-FFF2-40B4-BE49-F238E27FC236}">
                <a16:creationId xmlns:a16="http://schemas.microsoft.com/office/drawing/2014/main" id="{C429B12B-643E-1690-5D1F-80FEF48E4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3933" y="2425267"/>
            <a:ext cx="5569723" cy="4024125"/>
          </a:xfrm>
          <a:prstGeom prst="rect">
            <a:avLst/>
          </a:prstGeom>
        </p:spPr>
      </p:pic>
    </p:spTree>
    <p:extLst>
      <p:ext uri="{BB962C8B-B14F-4D97-AF65-F5344CB8AC3E}">
        <p14:creationId xmlns:p14="http://schemas.microsoft.com/office/powerpoint/2010/main" val="221668727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5</TotalTime>
  <Words>1391</Words>
  <Application>Microsoft Office PowerPoint</Application>
  <PresentationFormat>Widescreen</PresentationFormat>
  <Paragraphs>65</Paragraphs>
  <Slides>20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Century Gothic</vt:lpstr>
      <vt:lpstr>Vapor Trail</vt:lpstr>
      <vt:lpstr>Symbolic Computation use BigData Final Project</vt:lpstr>
      <vt:lpstr>Introduction</vt:lpstr>
      <vt:lpstr>Neresha Miller Dataset</vt:lpstr>
      <vt:lpstr>Bar Plot</vt:lpstr>
      <vt:lpstr>Pie Chart </vt:lpstr>
      <vt:lpstr>Histogram</vt:lpstr>
      <vt:lpstr>Scatter Plot</vt:lpstr>
      <vt:lpstr>Stack Plot</vt:lpstr>
      <vt:lpstr>Multiplot</vt:lpstr>
      <vt:lpstr>Tableau </vt:lpstr>
      <vt:lpstr>Collins onokala' Dataset</vt:lpstr>
      <vt:lpstr>Bar plot</vt:lpstr>
      <vt:lpstr>Stack plot</vt:lpstr>
      <vt:lpstr>Scatter plot</vt:lpstr>
      <vt:lpstr>Pie chart</vt:lpstr>
      <vt:lpstr>Histogram</vt:lpstr>
      <vt:lpstr>multiplot</vt:lpstr>
      <vt:lpstr>Tableau plots                </vt:lpstr>
      <vt:lpstr>Conclusion</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Neresha Miller</dc:creator>
  <cp:lastModifiedBy>Neresha Miller</cp:lastModifiedBy>
  <cp:revision>1</cp:revision>
  <dcterms:created xsi:type="dcterms:W3CDTF">2025-12-02T04:39:11Z</dcterms:created>
  <dcterms:modified xsi:type="dcterms:W3CDTF">2025-12-02T22:26:09Z</dcterms:modified>
</cp:coreProperties>
</file>